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98573-683E-48F5-BB9F-69C66E0DE28B}" v="30" dt="2019-12-19T20:04:00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 varScale="1">
        <p:scale>
          <a:sx n="63" d="100"/>
          <a:sy n="63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zniak, Jon" userId="5ee2766b-2675-4584-830c-4fae5a2d0999" providerId="ADAL" clId="{BAE98573-683E-48F5-BB9F-69C66E0DE28B}"/>
    <pc:docChg chg="modSld">
      <pc:chgData name="Wozniak, Jon" userId="5ee2766b-2675-4584-830c-4fae5a2d0999" providerId="ADAL" clId="{BAE98573-683E-48F5-BB9F-69C66E0DE28B}" dt="2019-12-19T20:04:29.935" v="46" actId="20577"/>
      <pc:docMkLst>
        <pc:docMk/>
      </pc:docMkLst>
      <pc:sldChg chg="modSp">
        <pc:chgData name="Wozniak, Jon" userId="5ee2766b-2675-4584-830c-4fae5a2d0999" providerId="ADAL" clId="{BAE98573-683E-48F5-BB9F-69C66E0DE28B}" dt="2019-12-19T20:04:29.935" v="46" actId="20577"/>
        <pc:sldMkLst>
          <pc:docMk/>
          <pc:sldMk cId="1700564999" sldId="276"/>
        </pc:sldMkLst>
        <pc:graphicFrameChg chg="mod modGraphic">
          <ac:chgData name="Wozniak, Jon" userId="5ee2766b-2675-4584-830c-4fae5a2d0999" providerId="ADAL" clId="{BAE98573-683E-48F5-BB9F-69C66E0DE28B}" dt="2019-12-19T20:04:29.935" v="46" actId="20577"/>
          <ac:graphicFrameMkLst>
            <pc:docMk/>
            <pc:sldMk cId="1700564999" sldId="276"/>
            <ac:graphicFrameMk id="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E2276E6F-155E-4FF9-877E-544D5CEA152C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D520FC76-DF83-4041-90A6-7FFE7DED8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9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9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6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48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955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503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85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90EEA8-31CC-45DF-B38A-DC9C7F94EB2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99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jpeg"/><Relationship Id="rId7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3136" y="5334000"/>
            <a:ext cx="2057400" cy="5334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date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55702" y="4456090"/>
            <a:ext cx="5797296" cy="81183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8" name="Text Placeholder 27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63136" y="6096000"/>
            <a:ext cx="3657600" cy="1397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 Author name</a:t>
            </a:r>
          </a:p>
        </p:txBody>
      </p:sp>
      <p:sp>
        <p:nvSpPr>
          <p:cNvPr id="10" name="Text Placeholder 27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63136" y="6262468"/>
            <a:ext cx="3657600" cy="152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-16"/>
            <a:ext cx="9144000" cy="6491612"/>
            <a:chOff x="0" y="-16"/>
            <a:chExt cx="9144000" cy="6491612"/>
          </a:xfrm>
        </p:grpSpPr>
        <p:sp>
          <p:nvSpPr>
            <p:cNvPr id="7" name="Rectangle 6"/>
            <p:cNvSpPr/>
            <p:nvPr userDrawn="1"/>
          </p:nvSpPr>
          <p:spPr>
            <a:xfrm>
              <a:off x="319087" y="-16"/>
              <a:ext cx="3367087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2" name="Picture 11" descr="large gray wave for title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691454"/>
              <a:ext cx="9144000" cy="2745772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 userDrawn="1"/>
          </p:nvSpPr>
          <p:spPr>
            <a:xfrm>
              <a:off x="319088" y="1690996"/>
              <a:ext cx="6880225" cy="4800600"/>
            </a:xfrm>
            <a:prstGeom prst="rect">
              <a:avLst/>
            </a:pr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4D4F53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19087" y="1691623"/>
              <a:ext cx="6880225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color waves for title 1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19088" y="3847965"/>
              <a:ext cx="8824912" cy="666472"/>
            </a:xfrm>
            <a:prstGeom prst="rect">
              <a:avLst/>
            </a:prstGeom>
          </p:spPr>
        </p:pic>
        <p:pic>
          <p:nvPicPr>
            <p:cNvPr id="15" name="Picture 14" descr="slogan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570142" y="361456"/>
              <a:ext cx="2051483" cy="364988"/>
            </a:xfrm>
            <a:prstGeom prst="rect">
              <a:avLst/>
            </a:prstGeom>
          </p:spPr>
        </p:pic>
        <p:pic>
          <p:nvPicPr>
            <p:cNvPr id="18" name="Picture 17" descr="DS_logo_portrait_sm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8023859" y="215265"/>
              <a:ext cx="914402" cy="9006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8081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customizable layou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Picture1 title 1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8229" y="1747618"/>
            <a:ext cx="3383280" cy="2529840"/>
          </a:xfrm>
          <a:prstGeom prst="rect">
            <a:avLst/>
          </a:prstGeom>
        </p:spPr>
      </p:pic>
      <p:pic>
        <p:nvPicPr>
          <p:cNvPr id="22" name="Picture 21" descr="Picture2 title 1a.jpg"/>
          <p:cNvPicPr>
            <a:picLocks noChangeAspect="1"/>
          </p:cNvPicPr>
          <p:nvPr userDrawn="1"/>
        </p:nvPicPr>
        <p:blipFill>
          <a:blip r:embed="rId3" cstate="print"/>
          <a:srcRect l="544" r="480"/>
          <a:stretch>
            <a:fillRect/>
          </a:stretch>
        </p:blipFill>
        <p:spPr>
          <a:xfrm>
            <a:off x="3695700" y="889498"/>
            <a:ext cx="5448300" cy="3679930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0" y="-5243"/>
            <a:ext cx="9144000" cy="6863244"/>
            <a:chOff x="0" y="-5243"/>
            <a:chExt cx="9144000" cy="6863244"/>
          </a:xfrm>
        </p:grpSpPr>
        <p:pic>
          <p:nvPicPr>
            <p:cNvPr id="19" name="Picture 18" descr="large bottom white wave for title 1a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0" y="3879851"/>
              <a:ext cx="9144000" cy="2978150"/>
            </a:xfrm>
            <a:prstGeom prst="rect">
              <a:avLst/>
            </a:prstGeom>
          </p:spPr>
        </p:pic>
        <p:pic>
          <p:nvPicPr>
            <p:cNvPr id="17" name="Picture 16" descr="large bottom  gray wave for title 1a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319088" y="3825026"/>
              <a:ext cx="6880225" cy="2677374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 userDrawn="1"/>
          </p:nvSpPr>
          <p:spPr>
            <a:xfrm>
              <a:off x="0" y="1"/>
              <a:ext cx="9144000" cy="1687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19087" y="-5243"/>
              <a:ext cx="3367087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19087" y="1686396"/>
              <a:ext cx="3376613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5" name="Picture 14" descr="slogan.pn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570142" y="356229"/>
              <a:ext cx="2051483" cy="364988"/>
            </a:xfrm>
            <a:prstGeom prst="rect">
              <a:avLst/>
            </a:prstGeom>
          </p:spPr>
        </p:pic>
        <p:pic>
          <p:nvPicPr>
            <p:cNvPr id="14" name="Picture 13" descr="color waves for title 1.pn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319088" y="3842738"/>
              <a:ext cx="8824912" cy="666472"/>
            </a:xfrm>
            <a:prstGeom prst="rect">
              <a:avLst/>
            </a:prstGeom>
          </p:spPr>
        </p:pic>
        <p:pic>
          <p:nvPicPr>
            <p:cNvPr id="16" name="Picture 15" descr="DS_logo_portrait_sm.png"/>
            <p:cNvPicPr>
              <a:picLocks noChangeAspect="1"/>
            </p:cNvPicPr>
            <p:nvPr userDrawn="1"/>
          </p:nvPicPr>
          <p:blipFill>
            <a:blip r:embed="rId8" cstate="print"/>
            <a:stretch>
              <a:fillRect/>
            </a:stretch>
          </p:blipFill>
          <p:spPr>
            <a:xfrm>
              <a:off x="8023859" y="215265"/>
              <a:ext cx="914402" cy="900686"/>
            </a:xfrm>
            <a:prstGeom prst="rect">
              <a:avLst/>
            </a:prstGeom>
          </p:spPr>
        </p:pic>
      </p:grp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3136" y="5334000"/>
            <a:ext cx="2057400" cy="5334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date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 hasCustomPrompt="1"/>
          </p:nvPr>
        </p:nvSpPr>
        <p:spPr>
          <a:xfrm>
            <a:off x="555702" y="4456090"/>
            <a:ext cx="5797296" cy="81183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6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63136" y="6096000"/>
            <a:ext cx="3657600" cy="1397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 Author name</a:t>
            </a:r>
          </a:p>
        </p:txBody>
      </p:sp>
      <p:sp>
        <p:nvSpPr>
          <p:cNvPr id="27" name="Text Placeholder 27"/>
          <p:cNvSpPr>
            <a:spLocks noGrp="1"/>
          </p:cNvSpPr>
          <p:nvPr>
            <p:ph type="body" sz="quarter" idx="11" hasCustomPrompt="1"/>
          </p:nvPr>
        </p:nvSpPr>
        <p:spPr>
          <a:xfrm>
            <a:off x="563136" y="6262468"/>
            <a:ext cx="3657600" cy="152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25307231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-5243"/>
            <a:ext cx="9144002" cy="4514453"/>
            <a:chOff x="0" y="-5243"/>
            <a:chExt cx="9144002" cy="4514453"/>
          </a:xfrm>
        </p:grpSpPr>
        <p:sp>
          <p:nvSpPr>
            <p:cNvPr id="7" name="Rectangle 6"/>
            <p:cNvSpPr/>
            <p:nvPr userDrawn="1"/>
          </p:nvSpPr>
          <p:spPr>
            <a:xfrm>
              <a:off x="319088" y="-5243"/>
              <a:ext cx="3367087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2" name="Picture 11" descr="large gray wave for title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686227"/>
              <a:ext cx="9144000" cy="2745772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319091" y="1695449"/>
              <a:ext cx="3376613" cy="914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14" name="Picture 13" descr="color waves for title 1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319090" y="3842738"/>
              <a:ext cx="8824912" cy="666472"/>
            </a:xfrm>
            <a:prstGeom prst="rect">
              <a:avLst/>
            </a:prstGeom>
          </p:spPr>
        </p:pic>
        <p:pic>
          <p:nvPicPr>
            <p:cNvPr id="15" name="Picture 14" descr="slogan.pn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570142" y="356229"/>
              <a:ext cx="2051483" cy="364988"/>
            </a:xfrm>
            <a:prstGeom prst="rect">
              <a:avLst/>
            </a:prstGeom>
          </p:spPr>
        </p:pic>
        <p:pic>
          <p:nvPicPr>
            <p:cNvPr id="13" name="Picture 12" descr="DS_logo_portrait_sm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8023859" y="215265"/>
              <a:ext cx="914402" cy="900686"/>
            </a:xfrm>
            <a:prstGeom prst="rect">
              <a:avLst/>
            </a:prstGeom>
          </p:spPr>
        </p:pic>
      </p:grp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3136" y="5334000"/>
            <a:ext cx="2057400" cy="5334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date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555702" y="4456090"/>
            <a:ext cx="5797296" cy="811834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9" name="Text Placeholder 27"/>
          <p:cNvSpPr>
            <a:spLocks noGrp="1"/>
          </p:cNvSpPr>
          <p:nvPr>
            <p:ph type="body" sz="quarter" idx="10" hasCustomPrompt="1"/>
          </p:nvPr>
        </p:nvSpPr>
        <p:spPr>
          <a:xfrm>
            <a:off x="563136" y="6096000"/>
            <a:ext cx="3657600" cy="1397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 Author name</a:t>
            </a:r>
          </a:p>
        </p:txBody>
      </p:sp>
      <p:sp>
        <p:nvSpPr>
          <p:cNvPr id="20" name="Text Placeholder 27"/>
          <p:cNvSpPr>
            <a:spLocks noGrp="1"/>
          </p:cNvSpPr>
          <p:nvPr>
            <p:ph type="body" sz="quarter" idx="11" hasCustomPrompt="1"/>
          </p:nvPr>
        </p:nvSpPr>
        <p:spPr>
          <a:xfrm>
            <a:off x="563136" y="6262468"/>
            <a:ext cx="3657600" cy="152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Department name</a:t>
            </a:r>
          </a:p>
        </p:txBody>
      </p:sp>
    </p:spTree>
    <p:extLst>
      <p:ext uri="{BB962C8B-B14F-4D97-AF65-F5344CB8AC3E}">
        <p14:creationId xmlns:p14="http://schemas.microsoft.com/office/powerpoint/2010/main" val="30496757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6873892" cy="1066800"/>
          </a:xfrm>
        </p:spPr>
        <p:txBody>
          <a:bodyPr anchor="t">
            <a:normAutofit/>
          </a:bodyPr>
          <a:lstStyle>
            <a:lvl1pPr marL="0" indent="0" algn="l">
              <a:defRPr sz="28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66655" y="1219200"/>
            <a:ext cx="6873892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aseline="0"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-5244"/>
            <a:ext cx="9144000" cy="6875944"/>
            <a:chOff x="0" y="-5244"/>
            <a:chExt cx="9144000" cy="6875944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0" y="-5244"/>
              <a:ext cx="9144000" cy="6875944"/>
              <a:chOff x="0" y="-5244"/>
              <a:chExt cx="9144000" cy="6875944"/>
            </a:xfrm>
          </p:grpSpPr>
          <p:pic>
            <p:nvPicPr>
              <p:cNvPr id="4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7440"/>
              <a:stretch>
                <a:fillRect/>
              </a:stretch>
            </p:blipFill>
            <p:spPr bwMode="auto">
              <a:xfrm>
                <a:off x="0" y="6696075"/>
                <a:ext cx="9144000" cy="174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" name="Rectangle 7"/>
              <p:cNvSpPr/>
              <p:nvPr userDrawn="1"/>
            </p:nvSpPr>
            <p:spPr>
              <a:xfrm>
                <a:off x="319087" y="-5244"/>
                <a:ext cx="6880226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1" name="Picture 10" descr="multi gray wave 2 for title 3a.png"/>
              <p:cNvPicPr>
                <a:picLocks noChangeAspect="1"/>
              </p:cNvPicPr>
              <p:nvPr userDrawn="1"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0" y="3052517"/>
                <a:ext cx="9144000" cy="3273064"/>
              </a:xfrm>
              <a:prstGeom prst="rect">
                <a:avLst/>
              </a:prstGeom>
            </p:spPr>
          </p:pic>
          <p:sp>
            <p:nvSpPr>
              <p:cNvPr id="13" name="Rectangle 12"/>
              <p:cNvSpPr/>
              <p:nvPr userDrawn="1"/>
            </p:nvSpPr>
            <p:spPr>
              <a:xfrm>
                <a:off x="319087" y="6775613"/>
                <a:ext cx="6876288" cy="8229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4" name="Picture 13" descr="DS_logo_portrait_sm.png"/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023859" y="215265"/>
                <a:ext cx="914402" cy="900686"/>
              </a:xfrm>
              <a:prstGeom prst="rect">
                <a:avLst/>
              </a:prstGeom>
            </p:spPr>
          </p:pic>
        </p:grpSp>
        <p:pic>
          <p:nvPicPr>
            <p:cNvPr id="12" name="Picture 11" descr="color waves for title 3a.pn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0" y="3618849"/>
              <a:ext cx="9144000" cy="598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914955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52400"/>
            <a:ext cx="7862888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1524000"/>
            <a:ext cx="8153400" cy="4724400"/>
          </a:xfrm>
        </p:spPr>
        <p:txBody>
          <a:bodyPr/>
          <a:lstStyle>
            <a:lvl1pPr marL="0" indent="0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marL="688975" indent="-231775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113" indent="-225425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950" indent="-238125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6400" y="561536"/>
            <a:ext cx="7848820" cy="2766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698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 (Blu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152400"/>
            <a:ext cx="7862888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57200" y="1524000"/>
            <a:ext cx="8153400" cy="4724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  <a:lvl2pPr marL="688975" indent="-231775">
              <a:buClr>
                <a:srgbClr val="00B0F0"/>
              </a:buCl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2pPr>
            <a:lvl3pPr marL="1027113" indent="-225425">
              <a:buClr>
                <a:srgbClr val="00B0F0"/>
              </a:buClr>
              <a:buFont typeface="Arial" pitchFamily="34" charset="0"/>
              <a:buChar char="•"/>
              <a:defRPr sz="2200">
                <a:latin typeface="Arial" pitchFamily="34" charset="0"/>
                <a:cs typeface="Arial" pitchFamily="34" charset="0"/>
              </a:defRPr>
            </a:lvl3pPr>
            <a:lvl4pPr marL="1377950" indent="-238125">
              <a:buClr>
                <a:srgbClr val="00B0F0"/>
              </a:buClr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B0F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6400" y="561536"/>
            <a:ext cx="7848930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60358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2"/>
          </p:nvPr>
        </p:nvSpPr>
        <p:spPr>
          <a:xfrm>
            <a:off x="533400" y="2133600"/>
            <a:ext cx="8153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chart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6400" y="561536"/>
            <a:ext cx="7848820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5986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533400" y="2133600"/>
            <a:ext cx="8153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2" y="152400"/>
            <a:ext cx="7862888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6400" y="561536"/>
            <a:ext cx="7848930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0473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rt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457200"/>
          </a:xfrm>
        </p:spPr>
        <p:txBody>
          <a:bodyPr anchor="t">
            <a:no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12"/>
          </p:nvPr>
        </p:nvSpPr>
        <p:spPr>
          <a:xfrm>
            <a:off x="533400" y="2133600"/>
            <a:ext cx="8153400" cy="4114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SmartArt graphic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6400" y="561536"/>
            <a:ext cx="7834532" cy="352864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>
          <a:xfrm>
            <a:off x="479871" y="6467483"/>
            <a:ext cx="4343400" cy="273049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9A9B9C"/>
                </a:solidFill>
              </a:rPr>
              <a:t>Dec 2018</a:t>
            </a:r>
            <a:endParaRPr lang="en-US" dirty="0">
              <a:solidFill>
                <a:srgbClr val="9A9B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1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23850" y="0"/>
            <a:ext cx="8032750" cy="968721"/>
            <a:chOff x="323850" y="-1"/>
            <a:chExt cx="8032750" cy="968721"/>
          </a:xfrm>
        </p:grpSpPr>
        <p:sp>
          <p:nvSpPr>
            <p:cNvPr id="21" name="Rectangle 20"/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323850" y="0"/>
              <a:ext cx="6165850" cy="825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6491224" y="877280"/>
              <a:ext cx="1865376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2" y="228600"/>
            <a:ext cx="78628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4393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16879" y="6553208"/>
            <a:ext cx="669925" cy="16351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80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0742EFC-8BEC-49F9-9CC9-7EDCB5B63F76}" type="slidenum">
              <a:rPr lang="en-US">
                <a:solidFill>
                  <a:srgbClr val="9A9B9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9A9B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57200" y="6467483"/>
            <a:ext cx="43434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9A9B9C"/>
                </a:solidFill>
                <a:cs typeface="Arial" charset="0"/>
              </a:rPr>
              <a:t>Dec 2018</a:t>
            </a:r>
            <a:endParaRPr lang="en-US" dirty="0">
              <a:solidFill>
                <a:srgbClr val="9A9B9C"/>
              </a:solidFill>
              <a:cs typeface="Arial" charset="0"/>
            </a:endParaRPr>
          </a:p>
        </p:txBody>
      </p:sp>
      <p:pic>
        <p:nvPicPr>
          <p:cNvPr id="2" name="Picture 2" descr="C:\Users\jallison\AppData\Local\Temp\VMwareDnD\a0679ae3\DS_logo_portrait_format_4color_rgb_120206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55653" y="0"/>
            <a:ext cx="788346" cy="778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25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fade/>
  </p:transition>
  <p:hf sldNum="0" hdr="0" dt="0"/>
  <p:txStyles>
    <p:title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812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7113" indent="-22542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63" indent="-23812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805010"/>
              </p:ext>
            </p:extLst>
          </p:nvPr>
        </p:nvGraphicFramePr>
        <p:xfrm>
          <a:off x="157843" y="1143000"/>
          <a:ext cx="8828314" cy="506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Homefront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Homefront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 Place School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 Place School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5743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HELP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683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Minnesota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Minnesota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821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Luekemia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Lymphoma Society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Luekemia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Lymphoma Society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Smile Train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Smile Train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Elizabethtown College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Elizabethtown College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Food Bank of NJ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Food Bank of NJ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 Olympics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 Olympics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Emunah of America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Emunah of America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and Gold Takedown Club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and Gold Takedown Club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York College of PA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York College of PA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Vineyard Family Services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Vineyard Family Services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Rochester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Rochester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Springfield College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Springfield College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41522613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368538"/>
              </p:ext>
            </p:extLst>
          </p:nvPr>
        </p:nvGraphicFramePr>
        <p:xfrm>
          <a:off x="152400" y="1143000"/>
          <a:ext cx="8828314" cy="5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Restavec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Freedom Alliance Division of BEM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Restavec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Freedom Alliance Division of BEM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$ 720.00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Give An Hour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Give An Hour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 Ministries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 Ministries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  <a:endParaRPr lang="en-US" sz="1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Missionaries of the Poor USA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Missionaries of the Poor USA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Employee</a:t>
                      </a:r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$ 700.00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Interfaith Food Pantry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Interfaith Food Pantry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528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Ridgewood Concert Band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Ridgewood Concert Band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5751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Pleasant Valley Productions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Pleasant Valley Productions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6236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Hunterdon Wrestling Club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Hunterdon Wrestling Club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4014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 AMERICAN PHARMACEUTICAL ASSOC.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SINO AMERICAN PHARMACEUTICAL ASSOC.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870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Girls on the Run Greater Tampa Bay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Girls on the Run Greater Tampa Bay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978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AMERICARES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AMERICARES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$3,230.00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0929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BLUE BEARS SPECIAL MEALS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BLUE BEARS SPECIAL MEALS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207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CAMP ADAM FISHER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CAMP ADAM FISHER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4182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MY BROTHERS KEEPER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MY BROTHERS KEEPER INC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2869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NJ GREYHOUND ADOPTION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NJ GREYHOUND ADOPTION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574410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21089426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84773"/>
              </p:ext>
            </p:extLst>
          </p:nvPr>
        </p:nvGraphicFramePr>
        <p:xfrm>
          <a:off x="152400" y="1143000"/>
          <a:ext cx="8828314" cy="5334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CHINESE AMERICAN CULTURAL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CHINESE AMERICAN CULTURAL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SAMMYS FRIENDS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SAMMYS FRIENDS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SAN DIEGO WOMENS CHORUS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SAN DIEGO WOMENS CHORUS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TRUSTEES OF COLUMBIA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TRUSTEES OF COLUMBIA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WILBERFORCE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WILBERFORCE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Volunteer Commitment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528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Heart Association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Heart Association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648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Heart Association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Heart Association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447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 for Healing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Arts for Healing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175.00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840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Bichon Frise Rescue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Bichon Frise Rescue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182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Food Bank of NJ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Food Bank of NJ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079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Franklin Food Bank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Franklin Food Bank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02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Isha Vedic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Isha Vedic Foundation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355.00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854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 Public Radio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 Public Radio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150.00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9004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Oregon State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Oregon State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778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Lady of Fatima School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Lady of Fatima School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6657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Pine Lake Preparatory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Pine Lake Preparatory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$     400.00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538762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9496632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704104"/>
              </p:ext>
            </p:extLst>
          </p:nvPr>
        </p:nvGraphicFramePr>
        <p:xfrm>
          <a:off x="152400" y="1143000"/>
          <a:ext cx="8828314" cy="5149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Samaritans Purse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Samaritans Purse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Somerset County YMCA - Basking Ridge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Somerset County YMCA - Basking Ridge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Spence-Chapin Services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Spence-Chapin Services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Squashbusters,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Squashbusters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Inc.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 Lawrence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 Lawrence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600.00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528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Blue Bears Special Meals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Blue Bears Special Meals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648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Salvation army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Salvation army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447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Tokyo, New York office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Tokyo, New York office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400.00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840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YMCA of Witchita KS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YMCA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Witchita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500.00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182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Rochester Institute of Technology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Rochester Institute of Technology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100.00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079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Orange Performing Arts Center (SOPAC)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Orange Performing Arts Center (SOPAC)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300.00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02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Blackburn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Blackburn University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854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Boxing Hall of Fame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Boxing Hall of Fame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    400.00 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463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 Road Runners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 Road Runners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  1,000.00 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2610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Gettysburg College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Gettysburg College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     300.00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1559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325391658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22251"/>
              </p:ext>
            </p:extLst>
          </p:nvPr>
        </p:nvGraphicFramePr>
        <p:xfrm>
          <a:off x="152400" y="1143000"/>
          <a:ext cx="8828314" cy="50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Children's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Children's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Autism New Jersey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Autism New Jersey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$500.00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Cathedral Prep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Cathedral Prep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Wardlaw Hartridge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Wardlaw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Hartridge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One Simple Wish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One Simple Wish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$200.00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528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Raleigh Charter High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Raleigh Charter High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$250.00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648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Jazz House Kids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Jazz House Kids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447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Seton Hall University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Seton Hall University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840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Higher Ground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Higher Ground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182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Make-A-Wish Foundation NJ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Make-A-Wish Foundation NJ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079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Englewood Health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Englewood Health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02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MS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National MS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854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Westfield United Fund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Westfield United Fund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$300.00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463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Grow it Green Morristown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Grow it Green Morristown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$154.50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2610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 Rogers PTO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 Rogers PTO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D4F53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$250.00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4D4F53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1559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46111546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95219"/>
              </p:ext>
            </p:extLst>
          </p:nvPr>
        </p:nvGraphicFramePr>
        <p:xfrm>
          <a:off x="152400" y="1143000"/>
          <a:ext cx="8828314" cy="506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Bolles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Bolles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MS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MS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 Hill Thoroughbred Show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 Hill Thoroughbred Show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528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648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447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840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Leukemia and Lymphoma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182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Isha Vedic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Isha Vedic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079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Isha Vedic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Isha Vedic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02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Lady of Fatima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 Lady of Fatima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854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Collings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Collings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463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Milagro House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Milagro House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2610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Myeloma Research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Myeloma Research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1559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22729092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677944"/>
              </p:ext>
            </p:extLst>
          </p:nvPr>
        </p:nvGraphicFramePr>
        <p:xfrm>
          <a:off x="152400" y="1143000"/>
          <a:ext cx="8828314" cy="5149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Lafayette College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Huaxia Edison Chinese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Huaxia Edison Chinese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Northstar Pet Rescue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Northstar Pet Rescue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Alex's Lemonade Stand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Alex's Lemonade Stand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 Ministries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 Ministries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5285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and Gold Takedown Club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and Gold Takedown Club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648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Children's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Children's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1447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CPU Alumni Association US INC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CPU Alumni Association US INC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0840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Wardlaw Hartridge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Wardlaw Hartridge School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21823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Cancer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Cancer Society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60794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Patroits Path Council, Boy Scouts of America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Patroits Path Council, Boy Scouts of America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02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Monmouth Council, Boy Scouts of America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Monmouth Council, Boy Scouts of America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854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Monmouth Civic Chorus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Monmouth Civic Chorus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463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 Ministries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Missions Ministries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2610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Sammys Friends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Sammys Friends Foundation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15593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256078662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Charitable Contributions – CY2019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92891"/>
              </p:ext>
            </p:extLst>
          </p:nvPr>
        </p:nvGraphicFramePr>
        <p:xfrm>
          <a:off x="152400" y="1143000"/>
          <a:ext cx="8828314" cy="420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Name of Recipient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Name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Program Description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Amount</a:t>
                      </a:r>
                    </a:p>
                  </a:txBody>
                  <a:tcPr marT="45731" marB="4573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Pleasant Valley Productions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Pleasant Valley Productions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Chinese American Cultural Association (Raritan Valley Chinese School)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Chinese American Cultural Association (Raritan Valley Chinese School)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Wiccopee Fire Company Inc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Wiccopee Fire Company Inc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Volunteer Commitment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1,000.00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Americares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Americares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4,210.00 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VOLUNTEERS OF AMERICA MICHIGAN INC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VOLUNTEERS OF AMERICA MICHIGAN INC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DSI Employee Matching Gifts Program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063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PRESIDENT &amp; FELLOWS HARVARD COLLEGE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PRESIDENT &amp; FELLOWS HARVARD COLLEGE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DSI Employee Matching Gifts Program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30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TRUSTEES OF PRINCETON UNIVERSITY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TRUSTEES OF PRINCETON UNIVERSITY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DSI Employee Matching Gifts Program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760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MAGELLAN PARTNERS FOR EDUCATION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MAGELLAN PARTNERS FOR EDUCATION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DSI Employee Matching Gifts Program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7046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 GRUPO NORTE YOUTH CYCLING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effectLst/>
                          <a:latin typeface="Arial" panose="020B0604020202020204" pitchFamily="34" charset="0"/>
                        </a:rPr>
                        <a:t>EL GRUPO NORTE YOUTH CYCLING</a:t>
                      </a:r>
                    </a:p>
                  </a:txBody>
                  <a:tcPr marL="6350" marR="6350" marT="635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DSI Employee Matching Gifts Program</a:t>
                      </a: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2799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6878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22348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A9B9C"/>
                </a:solidFill>
              </a:rPr>
              <a:t>Dec 2019</a:t>
            </a:r>
          </a:p>
        </p:txBody>
      </p:sp>
    </p:spTree>
    <p:extLst>
      <p:ext uri="{BB962C8B-B14F-4D97-AF65-F5344CB8AC3E}">
        <p14:creationId xmlns:p14="http://schemas.microsoft.com/office/powerpoint/2010/main" val="17005649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SI Presentation Template">
  <a:themeElements>
    <a:clrScheme name="Daiichi - v2">
      <a:dk1>
        <a:srgbClr val="4D4F53"/>
      </a:dk1>
      <a:lt1>
        <a:srgbClr val="FFFFFF"/>
      </a:lt1>
      <a:dk2>
        <a:srgbClr val="B6B8BB"/>
      </a:dk2>
      <a:lt2>
        <a:srgbClr val="FFE900"/>
      </a:lt2>
      <a:accent1>
        <a:srgbClr val="023F88"/>
      </a:accent1>
      <a:accent2>
        <a:srgbClr val="00B4ED"/>
      </a:accent2>
      <a:accent3>
        <a:srgbClr val="00A656"/>
      </a:accent3>
      <a:accent4>
        <a:srgbClr val="89BA17"/>
      </a:accent4>
      <a:accent5>
        <a:srgbClr val="7030A0"/>
      </a:accent5>
      <a:accent6>
        <a:srgbClr val="FF6600"/>
      </a:accent6>
      <a:hlink>
        <a:srgbClr val="00B4ED"/>
      </a:hlink>
      <a:folHlink>
        <a:srgbClr val="89BA17"/>
      </a:folHlink>
    </a:clrScheme>
    <a:fontScheme name="DSK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 anchor="t" anchorCtr="0">
        <a:norm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881397436FD74C981712FDDD126D74" ma:contentTypeVersion="11" ma:contentTypeDescription="Create a new document." ma:contentTypeScope="" ma:versionID="3b6b57c2bbc18912dc4a12c2e733a0f8">
  <xsd:schema xmlns:xsd="http://www.w3.org/2001/XMLSchema" xmlns:xs="http://www.w3.org/2001/XMLSchema" xmlns:p="http://schemas.microsoft.com/office/2006/metadata/properties" xmlns:ns3="e7575822-b822-403c-93ae-e5d8bd38b57f" xmlns:ns4="8e885d20-3659-4ed2-9a2a-931e653509b0" targetNamespace="http://schemas.microsoft.com/office/2006/metadata/properties" ma:root="true" ma:fieldsID="9947e958656aa13b215f0294e9d406d5" ns3:_="" ns4:_="">
    <xsd:import namespace="e7575822-b822-403c-93ae-e5d8bd38b57f"/>
    <xsd:import namespace="8e885d20-3659-4ed2-9a2a-931e653509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575822-b822-403c-93ae-e5d8bd38b5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85d20-3659-4ed2-9a2a-931e653509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494806-5D4F-46BA-869F-0D8BA741DB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B227BC4-4262-47BA-B9B4-9A3422F14A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575822-b822-403c-93ae-e5d8bd38b57f"/>
    <ds:schemaRef ds:uri="8e885d20-3659-4ed2-9a2a-931e65350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CCBE85-89BD-422F-A104-460D5A92C3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14327</TotalTime>
  <Words>1780</Words>
  <Application>Microsoft Office PowerPoint</Application>
  <PresentationFormat>On-screen Show (4:3)</PresentationFormat>
  <Paragraphs>516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DSI Presentation Template</vt:lpstr>
      <vt:lpstr>Charitable Contributions – CY2019</vt:lpstr>
      <vt:lpstr>Charitable Contributions – CY2019</vt:lpstr>
      <vt:lpstr>Charitable Contributions – CY2019</vt:lpstr>
      <vt:lpstr>Charitable Contributions – CY2019</vt:lpstr>
      <vt:lpstr>Charitable Contributions – CY2019</vt:lpstr>
      <vt:lpstr>Charitable Contributions – CY2019</vt:lpstr>
      <vt:lpstr>Charitable Contributions – CY2019</vt:lpstr>
      <vt:lpstr>Charitable Contributions – CY2019</vt:lpstr>
    </vt:vector>
  </TitlesOfParts>
  <Company>Daiichi Sankyo,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Charitable Contributions</dc:title>
  <dc:creator>La Vallee, Daniel</dc:creator>
  <cp:lastModifiedBy>Wozniak, Jon</cp:lastModifiedBy>
  <cp:revision>113</cp:revision>
  <cp:lastPrinted>2016-03-30T18:05:47Z</cp:lastPrinted>
  <dcterms:created xsi:type="dcterms:W3CDTF">2015-02-15T19:51:31Z</dcterms:created>
  <dcterms:modified xsi:type="dcterms:W3CDTF">2019-12-19T20:04:33Z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0x01010014881397436FD74C981712FDDD126D74</vt:lpwstr>
  </property>
</Properties>
</file>