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E6CCAF-6412-43DA-A517-0960BEEA4479}" v="54" dt="2019-12-20T19:11:34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0" autoAdjust="0"/>
    <p:restoredTop sz="94660"/>
  </p:normalViewPr>
  <p:slideViewPr>
    <p:cSldViewPr>
      <p:cViewPr varScale="1">
        <p:scale>
          <a:sx n="63" d="100"/>
          <a:sy n="63" d="100"/>
        </p:scale>
        <p:origin x="13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18DF24-1C92-4E3B-B507-F72CB3201E68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740B74-AD54-4853-992D-B8178A8CE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4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950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78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66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648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39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02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35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67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152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81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49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72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725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99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jpeg"/><Relationship Id="rId7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63136" y="5334000"/>
            <a:ext cx="2057400" cy="5334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date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55702" y="4456090"/>
            <a:ext cx="5797296" cy="81183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7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8" name="Text Placeholder 27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63136" y="6096000"/>
            <a:ext cx="3657600" cy="1397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 Author name</a:t>
            </a:r>
          </a:p>
        </p:txBody>
      </p:sp>
      <p:sp>
        <p:nvSpPr>
          <p:cNvPr id="10" name="Text Placeholder 27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63136" y="6262468"/>
            <a:ext cx="3657600" cy="152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Department name</a:t>
            </a: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0" y="-16"/>
            <a:ext cx="9144000" cy="6491612"/>
            <a:chOff x="0" y="-16"/>
            <a:chExt cx="9144000" cy="6491612"/>
          </a:xfrm>
        </p:grpSpPr>
        <p:sp>
          <p:nvSpPr>
            <p:cNvPr id="7" name="Rectangle 6"/>
            <p:cNvSpPr/>
            <p:nvPr userDrawn="1"/>
          </p:nvSpPr>
          <p:spPr>
            <a:xfrm>
              <a:off x="319087" y="-16"/>
              <a:ext cx="3367087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12" name="Picture 11" descr="large gray wave for title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691454"/>
              <a:ext cx="9144000" cy="2745772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 userDrawn="1"/>
          </p:nvSpPr>
          <p:spPr>
            <a:xfrm>
              <a:off x="319088" y="1690996"/>
              <a:ext cx="6880225" cy="4800600"/>
            </a:xfrm>
            <a:prstGeom prst="rect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4D4F53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19087" y="1691623"/>
              <a:ext cx="6880225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14" name="Picture 13" descr="color waves for title 1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319088" y="3847965"/>
              <a:ext cx="8824912" cy="666472"/>
            </a:xfrm>
            <a:prstGeom prst="rect">
              <a:avLst/>
            </a:prstGeom>
          </p:spPr>
        </p:pic>
        <p:pic>
          <p:nvPicPr>
            <p:cNvPr id="15" name="Picture 14" descr="slogan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570142" y="361456"/>
              <a:ext cx="2051483" cy="364988"/>
            </a:xfrm>
            <a:prstGeom prst="rect">
              <a:avLst/>
            </a:prstGeom>
          </p:spPr>
        </p:pic>
        <p:pic>
          <p:nvPicPr>
            <p:cNvPr id="18" name="Picture 17" descr="DS_logo_portrait_sm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8023859" y="215265"/>
              <a:ext cx="914402" cy="9006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070460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customizable layou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Picture1 title 1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8229" y="1747618"/>
            <a:ext cx="3383280" cy="2529840"/>
          </a:xfrm>
          <a:prstGeom prst="rect">
            <a:avLst/>
          </a:prstGeom>
        </p:spPr>
      </p:pic>
      <p:pic>
        <p:nvPicPr>
          <p:cNvPr id="22" name="Picture 21" descr="Picture2 title 1a.jpg"/>
          <p:cNvPicPr>
            <a:picLocks noChangeAspect="1"/>
          </p:cNvPicPr>
          <p:nvPr userDrawn="1"/>
        </p:nvPicPr>
        <p:blipFill>
          <a:blip r:embed="rId3" cstate="print"/>
          <a:srcRect l="544" r="480"/>
          <a:stretch>
            <a:fillRect/>
          </a:stretch>
        </p:blipFill>
        <p:spPr>
          <a:xfrm>
            <a:off x="3695700" y="889498"/>
            <a:ext cx="5448300" cy="3679930"/>
          </a:xfrm>
          <a:prstGeom prst="rect">
            <a:avLst/>
          </a:prstGeom>
        </p:spPr>
      </p:pic>
      <p:grpSp>
        <p:nvGrpSpPr>
          <p:cNvPr id="20" name="Group 19"/>
          <p:cNvGrpSpPr/>
          <p:nvPr userDrawn="1"/>
        </p:nvGrpSpPr>
        <p:grpSpPr>
          <a:xfrm>
            <a:off x="0" y="-5243"/>
            <a:ext cx="9144000" cy="6863244"/>
            <a:chOff x="0" y="-5243"/>
            <a:chExt cx="9144000" cy="6863244"/>
          </a:xfrm>
        </p:grpSpPr>
        <p:pic>
          <p:nvPicPr>
            <p:cNvPr id="19" name="Picture 18" descr="large bottom white wave for title 1a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0" y="3879851"/>
              <a:ext cx="9144000" cy="2978150"/>
            </a:xfrm>
            <a:prstGeom prst="rect">
              <a:avLst/>
            </a:prstGeom>
          </p:spPr>
        </p:pic>
        <p:pic>
          <p:nvPicPr>
            <p:cNvPr id="17" name="Picture 16" descr="large bottom  gray wave for title 1a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9088" y="3825026"/>
              <a:ext cx="6880225" cy="2677374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 userDrawn="1"/>
          </p:nvSpPr>
          <p:spPr>
            <a:xfrm>
              <a:off x="0" y="1"/>
              <a:ext cx="9144000" cy="1687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319087" y="-5243"/>
              <a:ext cx="3367087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19087" y="1686396"/>
              <a:ext cx="3376613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15" name="Picture 14" descr="slogan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570142" y="356229"/>
              <a:ext cx="2051483" cy="364988"/>
            </a:xfrm>
            <a:prstGeom prst="rect">
              <a:avLst/>
            </a:prstGeom>
          </p:spPr>
        </p:pic>
        <p:pic>
          <p:nvPicPr>
            <p:cNvPr id="14" name="Picture 13" descr="color waves for title 1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319088" y="3842738"/>
              <a:ext cx="8824912" cy="666472"/>
            </a:xfrm>
            <a:prstGeom prst="rect">
              <a:avLst/>
            </a:prstGeom>
          </p:spPr>
        </p:pic>
        <p:pic>
          <p:nvPicPr>
            <p:cNvPr id="16" name="Picture 15" descr="DS_logo_portrait_sm.png"/>
            <p:cNvPicPr>
              <a:picLocks noChangeAspect="1"/>
            </p:cNvPicPr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8023859" y="215265"/>
              <a:ext cx="914402" cy="900686"/>
            </a:xfrm>
            <a:prstGeom prst="rect">
              <a:avLst/>
            </a:prstGeom>
          </p:spPr>
        </p:pic>
      </p:grpSp>
      <p:sp>
        <p:nvSpPr>
          <p:cNvPr id="2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3136" y="5334000"/>
            <a:ext cx="2057400" cy="5334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date</a:t>
            </a:r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555702" y="4456090"/>
            <a:ext cx="5797296" cy="81183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7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6" name="Text Placehold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563136" y="6096000"/>
            <a:ext cx="3657600" cy="1397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 Author name</a:t>
            </a:r>
          </a:p>
        </p:txBody>
      </p:sp>
      <p:sp>
        <p:nvSpPr>
          <p:cNvPr id="27" name="Text Placeholder 27"/>
          <p:cNvSpPr>
            <a:spLocks noGrp="1"/>
          </p:cNvSpPr>
          <p:nvPr>
            <p:ph type="body" sz="quarter" idx="11" hasCustomPrompt="1"/>
          </p:nvPr>
        </p:nvSpPr>
        <p:spPr>
          <a:xfrm>
            <a:off x="563136" y="6262468"/>
            <a:ext cx="3657600" cy="152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35437016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-5243"/>
            <a:ext cx="9144002" cy="4514453"/>
            <a:chOff x="0" y="-5243"/>
            <a:chExt cx="9144002" cy="4514453"/>
          </a:xfrm>
        </p:grpSpPr>
        <p:sp>
          <p:nvSpPr>
            <p:cNvPr id="7" name="Rectangle 6"/>
            <p:cNvSpPr/>
            <p:nvPr userDrawn="1"/>
          </p:nvSpPr>
          <p:spPr>
            <a:xfrm>
              <a:off x="319088" y="-5243"/>
              <a:ext cx="3367087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12" name="Picture 11" descr="large gray wave for title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686227"/>
              <a:ext cx="9144000" cy="2745772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 userDrawn="1"/>
          </p:nvSpPr>
          <p:spPr>
            <a:xfrm>
              <a:off x="319091" y="1695449"/>
              <a:ext cx="3376613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14" name="Picture 13" descr="color waves for title 1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319090" y="3842738"/>
              <a:ext cx="8824912" cy="666472"/>
            </a:xfrm>
            <a:prstGeom prst="rect">
              <a:avLst/>
            </a:prstGeom>
          </p:spPr>
        </p:pic>
        <p:pic>
          <p:nvPicPr>
            <p:cNvPr id="15" name="Picture 14" descr="slogan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570142" y="356229"/>
              <a:ext cx="2051483" cy="364988"/>
            </a:xfrm>
            <a:prstGeom prst="rect">
              <a:avLst/>
            </a:prstGeom>
          </p:spPr>
        </p:pic>
        <p:pic>
          <p:nvPicPr>
            <p:cNvPr id="13" name="Picture 12" descr="DS_logo_portrait_sm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8023859" y="215265"/>
              <a:ext cx="914402" cy="900686"/>
            </a:xfrm>
            <a:prstGeom prst="rect">
              <a:avLst/>
            </a:prstGeom>
          </p:spPr>
        </p:pic>
      </p:grp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3136" y="5334000"/>
            <a:ext cx="2057400" cy="5334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date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5702" y="4456090"/>
            <a:ext cx="5797296" cy="81183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7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9" name="Text Placehold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563136" y="6096000"/>
            <a:ext cx="3657600" cy="1397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 Author name</a:t>
            </a:r>
          </a:p>
        </p:txBody>
      </p:sp>
      <p:sp>
        <p:nvSpPr>
          <p:cNvPr id="20" name="Text Placeholder 27"/>
          <p:cNvSpPr>
            <a:spLocks noGrp="1"/>
          </p:cNvSpPr>
          <p:nvPr>
            <p:ph type="body" sz="quarter" idx="11" hasCustomPrompt="1"/>
          </p:nvPr>
        </p:nvSpPr>
        <p:spPr>
          <a:xfrm>
            <a:off x="563136" y="6262468"/>
            <a:ext cx="3657600" cy="152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54270011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73892" cy="1066800"/>
          </a:xfrm>
        </p:spPr>
        <p:txBody>
          <a:bodyPr anchor="t">
            <a:normAutofit/>
          </a:bodyPr>
          <a:lstStyle>
            <a:lvl1pPr marL="0" indent="0" algn="l">
              <a:defRPr sz="28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66655" y="1219200"/>
            <a:ext cx="6873892" cy="914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aseline="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479871" y="6467483"/>
            <a:ext cx="4343400" cy="273049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-5244"/>
            <a:ext cx="9144000" cy="6875944"/>
            <a:chOff x="0" y="-5244"/>
            <a:chExt cx="9144000" cy="6875944"/>
          </a:xfrm>
        </p:grpSpPr>
        <p:grpSp>
          <p:nvGrpSpPr>
            <p:cNvPr id="15" name="Group 14"/>
            <p:cNvGrpSpPr/>
            <p:nvPr userDrawn="1"/>
          </p:nvGrpSpPr>
          <p:grpSpPr>
            <a:xfrm>
              <a:off x="0" y="-5244"/>
              <a:ext cx="9144000" cy="6875944"/>
              <a:chOff x="0" y="-5244"/>
              <a:chExt cx="9144000" cy="6875944"/>
            </a:xfrm>
          </p:grpSpPr>
          <p:pic>
            <p:nvPicPr>
              <p:cNvPr id="4" name="Picture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7440"/>
              <a:stretch>
                <a:fillRect/>
              </a:stretch>
            </p:blipFill>
            <p:spPr bwMode="auto">
              <a:xfrm>
                <a:off x="0" y="6696075"/>
                <a:ext cx="9144000" cy="174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ectangle 7"/>
              <p:cNvSpPr/>
              <p:nvPr userDrawn="1"/>
            </p:nvSpPr>
            <p:spPr>
              <a:xfrm>
                <a:off x="319087" y="-5244"/>
                <a:ext cx="6880226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1" name="Picture 10" descr="multi gray wave 2 for title 3a.png"/>
              <p:cNvPicPr>
                <a:picLocks noChangeAspect="1"/>
              </p:cNvPicPr>
              <p:nvPr userDrawn="1"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3052517"/>
                <a:ext cx="9144000" cy="3273064"/>
              </a:xfrm>
              <a:prstGeom prst="rect">
                <a:avLst/>
              </a:prstGeom>
            </p:spPr>
          </p:pic>
          <p:sp>
            <p:nvSpPr>
              <p:cNvPr id="13" name="Rectangle 12"/>
              <p:cNvSpPr/>
              <p:nvPr userDrawn="1"/>
            </p:nvSpPr>
            <p:spPr>
              <a:xfrm>
                <a:off x="319087" y="6775613"/>
                <a:ext cx="6876288" cy="8229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" name="Picture 13" descr="DS_logo_portrait_sm.png"/>
              <p:cNvPicPr>
                <a:picLocks noChangeAspect="1"/>
              </p:cNvPicPr>
              <p:nvPr userDrawn="1"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8023859" y="215265"/>
                <a:ext cx="914402" cy="900686"/>
              </a:xfrm>
              <a:prstGeom prst="rect">
                <a:avLst/>
              </a:prstGeom>
            </p:spPr>
          </p:pic>
        </p:grpSp>
        <p:pic>
          <p:nvPicPr>
            <p:cNvPr id="12" name="Picture 11" descr="color waves for title 3a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0" y="3618849"/>
              <a:ext cx="9144000" cy="5980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779676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2" y="152400"/>
            <a:ext cx="7862888" cy="457200"/>
          </a:xfrm>
        </p:spPr>
        <p:txBody>
          <a:bodyPr anchor="t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1524000"/>
            <a:ext cx="8153400" cy="4724400"/>
          </a:xfrm>
        </p:spPr>
        <p:txBody>
          <a:bodyPr/>
          <a:lstStyle>
            <a:lvl1pPr marL="0" indent="0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marL="688975" indent="-231775">
              <a:buClr>
                <a:srgbClr val="00B0F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1027113" indent="-225425">
              <a:buClr>
                <a:srgbClr val="00B0F0"/>
              </a:buClr>
              <a:buFont typeface="Arial" pitchFamily="34" charset="0"/>
              <a:buChar char="•"/>
              <a:defRPr sz="2200">
                <a:latin typeface="Arial" pitchFamily="34" charset="0"/>
                <a:cs typeface="Arial" pitchFamily="34" charset="0"/>
              </a:defRPr>
            </a:lvl3pPr>
            <a:lvl4pPr marL="1377950" indent="-238125">
              <a:buClr>
                <a:srgbClr val="00B0F0"/>
              </a:buCl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6400" y="561536"/>
            <a:ext cx="7848820" cy="27666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>
          <a:xfrm>
            <a:off x="479871" y="6467483"/>
            <a:ext cx="4343400" cy="273049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4719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 (Blu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2" y="152400"/>
            <a:ext cx="7862888" cy="457200"/>
          </a:xfrm>
        </p:spPr>
        <p:txBody>
          <a:bodyPr anchor="t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1524000"/>
            <a:ext cx="8153400" cy="47244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  <a:lvl2pPr marL="688975" indent="-231775">
              <a:buClr>
                <a:srgbClr val="00B0F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1027113" indent="-225425">
              <a:buClr>
                <a:srgbClr val="00B0F0"/>
              </a:buClr>
              <a:buFont typeface="Arial" pitchFamily="34" charset="0"/>
              <a:buChar char="•"/>
              <a:defRPr sz="2200">
                <a:latin typeface="Arial" pitchFamily="34" charset="0"/>
                <a:cs typeface="Arial" pitchFamily="34" charset="0"/>
              </a:defRPr>
            </a:lvl3pPr>
            <a:lvl4pPr marL="1377950" indent="-238125">
              <a:buClr>
                <a:srgbClr val="00B0F0"/>
              </a:buCl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6400" y="561536"/>
            <a:ext cx="7848930" cy="35286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>
          <a:xfrm>
            <a:off x="479871" y="6467483"/>
            <a:ext cx="4343400" cy="273049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0730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457200"/>
          </a:xfrm>
        </p:spPr>
        <p:txBody>
          <a:bodyPr anchor="t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2"/>
          </p:nvPr>
        </p:nvSpPr>
        <p:spPr>
          <a:xfrm>
            <a:off x="533400" y="2133600"/>
            <a:ext cx="8153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229600" cy="914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6400" y="561536"/>
            <a:ext cx="7848820" cy="35286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>
          <a:xfrm>
            <a:off x="479871" y="6467483"/>
            <a:ext cx="4343400" cy="273049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2683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533400" y="2133600"/>
            <a:ext cx="8153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2" y="152400"/>
            <a:ext cx="7862888" cy="457200"/>
          </a:xfrm>
        </p:spPr>
        <p:txBody>
          <a:bodyPr anchor="t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229600" cy="914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6400" y="561536"/>
            <a:ext cx="7848930" cy="35286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479871" y="6467483"/>
            <a:ext cx="4343400" cy="273049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356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r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457200"/>
          </a:xfrm>
        </p:spPr>
        <p:txBody>
          <a:bodyPr anchor="t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12"/>
          </p:nvPr>
        </p:nvSpPr>
        <p:spPr>
          <a:xfrm>
            <a:off x="533400" y="2133600"/>
            <a:ext cx="8153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SmartArt graphic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229600" cy="914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6400" y="561536"/>
            <a:ext cx="7834532" cy="35286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>
          <a:xfrm>
            <a:off x="479871" y="6467483"/>
            <a:ext cx="4343400" cy="273049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96205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23850" y="0"/>
            <a:ext cx="8032750" cy="968721"/>
            <a:chOff x="323850" y="-1"/>
            <a:chExt cx="8032750" cy="968721"/>
          </a:xfrm>
        </p:grpSpPr>
        <p:sp>
          <p:nvSpPr>
            <p:cNvPr id="2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2" y="228600"/>
            <a:ext cx="78628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4393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16879" y="6553208"/>
            <a:ext cx="669925" cy="1635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0742EFC-8BEC-49F9-9CC9-7EDCB5B63F76}" type="slidenum">
              <a:rPr lang="en-US">
                <a:solidFill>
                  <a:srgbClr val="9A9B9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A9B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6467483"/>
            <a:ext cx="43434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9A9B9C"/>
                </a:solidFill>
                <a:cs typeface="Arial" charset="0"/>
              </a:rPr>
              <a:t>Dec 2018</a:t>
            </a:r>
            <a:endParaRPr lang="en-US" dirty="0">
              <a:solidFill>
                <a:srgbClr val="9A9B9C"/>
              </a:solidFill>
              <a:cs typeface="Arial" charset="0"/>
            </a:endParaRPr>
          </a:p>
        </p:txBody>
      </p:sp>
      <p:pic>
        <p:nvPicPr>
          <p:cNvPr id="2" name="Picture 2" descr="C:\Users\jallison\AppData\Local\Temp\VMwareDnD\a0679ae3\DS_logo_portrait_format_4color_rgb_120206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55653" y="0"/>
            <a:ext cx="788346" cy="7781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084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>
    <p:fade/>
  </p:transition>
  <p:hf sldNum="0" hdr="0" dt="0"/>
  <p:txStyles>
    <p:titleStyle>
      <a:lvl1pPr marL="0" marR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812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7113" indent="-22542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63" indent="-23812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922744"/>
              </p:ext>
            </p:extLst>
          </p:nvPr>
        </p:nvGraphicFramePr>
        <p:xfrm>
          <a:off x="457200" y="1181100"/>
          <a:ext cx="8229600" cy="452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COMPREHENSIVE CANCER NETWORK, INC.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NCCN 2019 Annual Conference:  Improving the Quality, Effectiveness, and Efficiency of Cancer Care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$18,650.00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H.LEE MOFFITT CANCER CENTER &amp; RESEARCH INSTITUTE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15th Annual Clinical Breakthroughs &amp; Challenges in Hematologic Malignancies Conference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TO PRACTICE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RTP Rapid Review — Breast Cancer Edition: An Enduring Multimedia Review Focused on Recently Approved and Other Emerging Strategies - internet activity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HEMATOLOGY ONCOLOGY PHARMACY ASSOCIATION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HOPA 15th Annual Conference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 TIMES OFFICE OF CONTINUING PROFESSIONAL EDUCATION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Balancing Opioid Abuse Prevention Strategies with Legitimate Need to Prevent Under-Treatment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$95,624.00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PHYSICIANS' EDUCATION RESOURCE,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Oncology Best Practice: Identifying and Treating Patients with TGCT: Best Practices for the Multidisciplinary Team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$173,382.00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ASSOCIATION FOR CANCER RESEARCH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AACR Annual Meeting 2019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HEMEDICUS, INC.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Acute Leukemia Forum 2019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305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CALIFORNIA ACADEMY OF PA’S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Controlled Substances Education Course (CSEC) 2019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8935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368810"/>
              </p:ext>
            </p:extLst>
          </p:nvPr>
        </p:nvGraphicFramePr>
        <p:xfrm>
          <a:off x="457200" y="1181100"/>
          <a:ext cx="8229600" cy="53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Comprehensive Cancer Network (NCCN)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of the translation, verification, and subsequent maintenance/updates of the NCCN Guidelines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Northwestern University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HealthMeasures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User Conference post-conference activity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$9,989.20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Aplastic Anemia and MDS International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Patient and Family Conferences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CancerCare, Inc.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Know AML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8769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Leukemia &amp; Lymphoma Society, Inc.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FY20 Information Resource Center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6492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Stomach Cancer Awareness Network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Annual Los Angeles Stomach Cancer Symposium for Patients and Caregivers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711355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MDS Foundation, Inc.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Animated Patient’s Guide to Acute Myeloid Leukemia, AML-MRC and tAML for Shared Decision-Making and Optimal Health Outcomes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Tang Dynasty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Chinese Breast Cancer  Patient Education Webinar and TV Show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SHARE: Self-Help for WOmen with Breast or Ovarian Cancer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Support, Education and Outreach Programs for the Metastatic Breast Cancer Community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European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Cancer Patient Coalition IVZW/AISBL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Personlised Medicine Awareness Month 2019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$28,243.53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Aplastic Anemia and MDS International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Webinar Series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112187238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36032"/>
              </p:ext>
            </p:extLst>
          </p:nvPr>
        </p:nvGraphicFramePr>
        <p:xfrm>
          <a:off x="457200" y="1181100"/>
          <a:ext cx="8229600" cy="4984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Tigerlily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Metastic Young (MY) Living in Focus Empowered Education and Disparities Outreach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Living Beyond Breast Cancer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Living Beyond Breast Cancer Conference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70045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Quantum Leap Healthcare Collaborative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Metastatic Trial Talk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Life Raft Group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SideEQ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Digestive Cancers Europe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Structural support and project funding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Bag It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Hope in a Bag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$49,460.00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Bag It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Escape to THRIVE Leadership Conference for Cancer Advocates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Tigerlily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 Trial Education for Young Women &amp; Women of Color (Disparities Outreach)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GO2 Foundation for Lung Cancer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National Advocacy Summit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Lymphoma Coalition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Summit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86918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Lymphoma Coalition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Fatigue Toolkit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897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216718876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0572"/>
              </p:ext>
            </p:extLst>
          </p:nvPr>
        </p:nvGraphicFramePr>
        <p:xfrm>
          <a:off x="457200" y="1181100"/>
          <a:ext cx="8229600" cy="547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Physicians' Education Resource,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37th Annual Miami Breast Cancer Conference®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$75,000.00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 Care Options,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CCO Independent Conference Coverage: The 2019 Annual Meeting of the CTRC-AACR San Antonio Breast Cancer Symposium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70045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Comprehensive Cancer Network, Inc.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NCCN 2020 Congress Series™: Breast Cancer with Updates from the 2019 San Antonio Breast Cancer Symposium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 Times Continuing Education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Managed Care Considerations for Navigating New Biosimilar and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Biobetter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Options for the treatment of HER2-Positive Breast Cancer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$88,865.00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Texas Health Science Center San Antonio School of Medicine-CME office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Official Best of San Antonio Breast Cancer Symposium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$40,000.00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 of Community Cancer Centers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36th ACCC National Oncology Conference: How-To Strategies for the Cancer Care Team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$5,000.00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Southern California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7th Annual USC Multi-Disciplinary Breast Cancer Symposium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$5,000.00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Physicians' Education Resource,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24th Annual International Congress on Hematologic Malignancies®: Focus on Leukemias, Lymphomas, and Myeloma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$20,000.00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 Learning Group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 Oculus Virtual Reality View: Updates for the Management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Tenosynovial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Giant Cell Tumor and The Role of CSF1 Pathway Inhibitors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$249,930.00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Physicians' Education Resource,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17th Annual Winter Lung Cancer Conference™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$15,000.00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86918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Medical College of Wisconsin, Inc.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PeerView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Live at the 2020 TCT Meetings The Continuing Wave of Innovation in AML: Getting the Most From the Convergence of Novel Therapy and Allogeneic Transplant (150205870)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$54,750.00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897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294020722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64282"/>
              </p:ext>
            </p:extLst>
          </p:nvPr>
        </p:nvGraphicFramePr>
        <p:xfrm>
          <a:off x="457200" y="1181100"/>
          <a:ext cx="8229600" cy="558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Society for Clinical Pathology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Advances in the Diagnosis and Management of Patients with HER2-positive and HER2-low Breast Cancer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175,000.00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Spire Learning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Joint Decision-Making in the Treatment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Tenosynovial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Giant Cell Tumors: Balancing Benefits and Risks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200,000.00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1899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Ruesch Center for the Cure of GI Cancers, Georgetown University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Ruesch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Center Symposium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15,000.00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06149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MDS Foundation, Inc.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ASH Symposium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15,000.00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90015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AXIS Medical Education, Inc.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Tenosynovial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Giant Cell Tumors: Mechanisms for Improving Patient Functionality and Outcomes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108,960.00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48775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University of Texas MD Anderson Cancer Center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18th Oncology Update: Advances and Controversies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5,000.00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84937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Learning Institute Inc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Increasing Importance of HER2 Testing in the Context of Shifts Underway on the HER2-Targeted Treatment Landscape for Breast, Gastrointestinal, Lung, and Other Cancers (150206168)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100,000.00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99606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Association for Cancer Research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AACR Annual Meeting 2020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20,000.00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250703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Physicians' Education Resource,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MBCC20 ISS PARP -- Coffee Talk: Perspectives on PARP, HER2/3, and Emerging Oncogenic Targets in Breast Cancer Care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50,000.00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70045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Physicians' Education Resource,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of Breast Oncology® Live Video Webcast: Clinical Updates from San Antonio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50,000.00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UMA Education Inc, dba Global Education Group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HER2-Positive Breast Cancer: A Chronic Disease With Evolving Options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88,750.00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368137477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684105"/>
              </p:ext>
            </p:extLst>
          </p:nvPr>
        </p:nvGraphicFramePr>
        <p:xfrm>
          <a:off x="457200" y="1181100"/>
          <a:ext cx="8229600" cy="521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Comprehensive Cancer Network, Inc.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NCCN 2020 Annual Conference: Celebrating 25 Years of NCCN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50,000.00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Academy of CME, Inc.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Breast Cancer Conference:  Next Generation Precision Oncology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2,000.00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Texas health Science Center San Antonio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42nd Annual San Antonio Breast Cancer Symposium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20,000.00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Medscape,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SABCS 2019 – Live Spotlight  and Enduring Program: Expert Insights Into Recent Developments for HER2 Positive and Low HER2 Expressing Advanced Breast Cancer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100,000.00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Physicians' Education Resource,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ASCO GI ISS: Medical Crossfire®: Exploring HER2 Targeted Treatment Approaches for Gastric and other GI Cancers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152,000.00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Michael Educational Institute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HER2 Expression in Breast Cancer: Evidence and Guideline-Based Treatment Selection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100,000.00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86918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 Education,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Emerging Evidence to Support Improved Outcomes for Patients with Metastatic HER2+ Breast Cancer: Managed Care Considerations for Treatment Decision-Making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80,000.00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897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European Society for Medical Oncology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ESMO Breast Cancer 2020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22,435.80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40890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Society of Hematology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61st ASH Annual Meeting &amp; Exposition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100,000.00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650952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European Society for Medical Oncology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ESMO Preceptorship Programme - Gastrointestinal Tumours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86,104.00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340351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European Society for Medical Oncology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ESMO Preceptorship Programme – Colorectal Cancer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86,104.00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95996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Medscape,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Novel and Emerging Anti-HER2 Therapies and Treatment Strategies in Advanced Breast Cancer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250,000.00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100709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182577780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482140"/>
              </p:ext>
            </p:extLst>
          </p:nvPr>
        </p:nvGraphicFramePr>
        <p:xfrm>
          <a:off x="457200" y="1181100"/>
          <a:ext cx="8229600" cy="529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Physicians' Education Resource,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ELCC ISS: Targeting HER2/3 in Advanced NSCLC: Where Are We and Where Are We Going?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329,630.00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 Care Options,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Evolution of Antibody–-Drug Conjugates in Breast Cancer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271,875.00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Calibre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Institute for Quality Medical Education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Universal Grant Instructional Design Criteria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24,426.00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Pack Health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 Insights of Individuals With Cancer and Chronic Diseases Engaged in Digital Health Coaching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40,000.00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AXDEV Global Inc.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Multi-Stakeholder Educational and Behavioral Needs Assessment in HER2 and HER3 Breast Cancer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299,770.00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Intellisphere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Seminar Series in HER2 Positive Breast Cancer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161,460.00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86918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Intellisphere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Therapeutic Approaches to TGCT: Patient Case Workshop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125,065.00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897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Intellisphere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Insights and Perspectives in HER-2 Positive Breast Cancer- Highlights from SABCS 2019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269,795.00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40890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NCCN Foundation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NCCN Guidelines for Patients: Soft Tissue Sarcoma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40,000.00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650952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Living Beyond Breast Cancer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LBBC's Breast Cancer 360: Balancing Treatment Choices and Side Effects in Metastatic Breast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20,000.00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861932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Coalition for Cancer Survivorship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Checklist Website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45,000.00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340351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ELN-Foundation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AML Global Portal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100,000.00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95996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GO2 Foundation for Lung Cancer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LungMATCH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25,000.00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100709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401669847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961927"/>
              </p:ext>
            </p:extLst>
          </p:nvPr>
        </p:nvGraphicFramePr>
        <p:xfrm>
          <a:off x="457200" y="1181100"/>
          <a:ext cx="8229600" cy="4350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Care, Inc.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CancerCare Connect Education Workshop on Tenosynovial Giant Cell Tumors (TGCTs)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25,000.00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GO2 Foundation for Lung Cancer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Patient Education Support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25,000.00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Triage Cancer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 the Trainer: Empowering Cancer Advocates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50,000.00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Society of Hematology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ASH Scholar Awards Program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100,000.00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Matthew Zachary Group,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 Scrip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50,000.00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Lymphoma Coalition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Data Powerhouse Project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                      25,000.00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86918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Leukemia Research Foundation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Town Hall Meeting 2020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                        5,000.00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897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Rethink Breast Cancer Canada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10,000 MBC Allies campaign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                      20,000.00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40890"/>
                  </a:ext>
                </a:extLst>
              </a:tr>
              <a:tr h="4403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MEDSCAPE, LLC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Highlights of Emerging Data From Breast Cancer Meetings (ABC and SABCS)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                      25,000.00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650952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St. John’s University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Pharmaceutical Industry Fellowship in Regulator Affairs / Clinical Development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                   330,210.00 </a:t>
                      </a: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861932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254119049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760177"/>
              </p:ext>
            </p:extLst>
          </p:nvPr>
        </p:nvGraphicFramePr>
        <p:xfrm>
          <a:off x="457200" y="1181100"/>
          <a:ext cx="8229600" cy="4655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ACADEMY OF PAIN MEDICINE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AAPM 35th Annual Meeting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FLORIDA ACADEMY OF PHYSICIAN ASSISTANTS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“Opioid prescribing and you: an update for the Practicing PA”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$5,300.00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EBIX INC. D/B/A OAKSTONE PUBLISHING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Evaluating the Evidence: New and Emerging AML Treatment Options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$84,500.00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VEMCO MEDED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Changing Paradigms in Comprehensive Pain Manageme nt: Update on Abuse-Deterrent Opioids - APhA 2019 satellite symposium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$128,058.00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CLEVELAND CLINIC EDUCATIONAL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21st Annual Pain Management Symposium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PHYSICIANS' EDUCATION RESOURCE,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Pathology Perspectives: Establishing the Role of Predictive Markers and Testing Strategies in AML Management - 2019 USCAP satellite symposium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ROCHESTER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Advances in Pain Management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UNIVERSITY OF CONNECTICUT SCHOOLOF PHARMACY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Rational Opioid Use: Continuous Learning after the CDC Guidelines - internet activity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$9,675.00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305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 CARE OPTIONS,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Precise Therapy for Patients With AML: Experts Discuss Clinical Challenges and Future Directions - ASCO 2019 satellite symposium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96742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68835"/>
              </p:ext>
            </p:extLst>
          </p:nvPr>
        </p:nvGraphicFramePr>
        <p:xfrm>
          <a:off x="457200" y="1181100"/>
          <a:ext cx="8229600" cy="445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TENNESSEE ACADEMY OF PHYSICIAN ASSISTANTS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Fling 2019: Prescribing Practices                                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PENNSYLVANIA ACADEMY OF FAMILY PHYSICIANS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PAFP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WellSpan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Health CME Conference: Pain Management and Best Practices  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$10,448.50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UMA EDUCATION INC. DBA GLOBAL EDUCATION GROUP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 PAIN; MINIMIZE MISUSE/ABUSE Using Abuse-deterrent Opioids to Enhance Patient Quality of Life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$257,425.00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MEDSCAPE EDUCATION,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Views on HER2 Positive Breast Cancer: Low HER2 , HER3 and Resistance - ESMO 2019 satellite symposium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MEDSCAPE,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FLT3 Mutated AML: Progress, Patients, and Current and Future Practice,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ALGIATRY,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Aches and Gains Radio Show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SUPPORT COMMUNITY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Frankly Speaking About Cancer: Acute Myeloid Leukemia Tips for Health Care providers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INTELLISPHERE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Advancements in AML - monograph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$89,500.00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305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REGENTS OF THE UNIVERSITY OF CALIFORNIA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Breast Oncology Program Scientific Conference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4022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589913"/>
              </p:ext>
            </p:extLst>
          </p:nvPr>
        </p:nvGraphicFramePr>
        <p:xfrm>
          <a:off x="457200" y="1181100"/>
          <a:ext cx="8229600" cy="488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RUTGERS, THE STATE UNIV OF NJ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2019-2020 MA Fellowship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$268,047.00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EUROPEAN SOCIETY FOR MEDICAL ONCOLOGY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ESMO Breast Cancer Congress 2019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€20,000.00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ASSOCIATION FOR CANCER RESEARCH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11th AACR-JCA Joint Conference on Breakthroughs in Cancer Research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SOCIETY OF HEMATOLOGY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ASH Scholar Awards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LEUKEMIA &amp; LYMPHOMA SOCIETY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FY19 AML Booklet and Guide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LEUKEMIA RESEARCH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Hollis Brownstein Research Grants Program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CARE INC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CancerCare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Connect Education Workshop and Booklet on Acute Myeloid Leukemia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ASSOCIATION FOR CANCER RESEARCH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AACR Scientist-Survivor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MEDSCAPE,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HER2 , HER3 and Resistance: Current and Future Implications for the Patient with HER2 Positive Breast Cancer?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$333,000.00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545155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MICHAEL EDUCATIONAL INSTITUTE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FLT3 Inhibitors in AML: A Paradigm Shift to Improve Prognosis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35227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 OF COMMUNITY CANCER CENTERS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ACCC presents: ASCO Direct Highlights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51804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211088080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774707"/>
              </p:ext>
            </p:extLst>
          </p:nvPr>
        </p:nvGraphicFramePr>
        <p:xfrm>
          <a:off x="457200" y="1181100"/>
          <a:ext cx="8229600" cy="5345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TO PRACTICE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Interactive Tumor Panel: Clinical Investigators Discuss Emerging Research and Actual Cases of Patients with Breast Cancer—An Independent Satellite Symposium (ISS) Held as an Ancillary Event During the 2019 ASCO Annual Meeting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TO PRACTICE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Breast Cancer Update—An Enduring Audio, Video, Podcast, Web and Mobile Interview Series for Medical Oncologists: 2019 Edition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TO PRACTICE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in Review — A Five-Part Multi-tumor Regional CME Symposia Series Focused on the Application of Emerging Research Information to the Care of Patients with Common Cancers: Breast Cancer Module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TO PRACTICE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+ Perspectives: Exploring The Role of Novel Agents and Emerging Strategies in the Management of Acute Myeloid Leukemia: — A Friday Satellite Symposium Preceding the 61st ASH Annual Meeting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PHYSICIANS' EDUCATION RESOURCE,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 Annual International Congress on Oncology Pathology™: Towards Harmonization of Oncology and Pathology Standards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PHYSICIANS' EDUCATION RESOURCE,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18th Annual International Congress on The Future of Breast Cancer East &amp; West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TO PRACTICE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+ Perspectives: Clinical Investigators Explore the Current and Future Management of HER2-Positive Breast Cancer — An Independent Satellite Symposium (ISS) Held in Conjunction with the 42nd Annual San Antonio Breast Cancer Symposium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NORTHWESTERN UNIVERSITY FEINBERG SCHOOL OF MEDICINE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21st Annual Lynn Sage Breast Cancer Symposium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 OF COMMUNITY CANCER CENTERS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ESHOS &amp; ACCC present: ASCO Direct Highlights 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545155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42948730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572999"/>
              </p:ext>
            </p:extLst>
          </p:nvPr>
        </p:nvGraphicFramePr>
        <p:xfrm>
          <a:off x="457200" y="1181100"/>
          <a:ext cx="8229600" cy="5089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PHYSICIANS' EDUCATION RESOURCE,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17th Annual School of Breast Oncology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AXIS MEDICAL EDUCATION, INC.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Exploring Emerging Antibody Drug Conjugates for HER2-Positive Metastatic Breast Cancer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 CARE OPTIONS,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HER2-Positive Metastatic Breast Cancer: Current Status and Promising Agents on the Horizon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HAYMARKET MEDICAL EDUCATION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5th Annual ONA Navigation Summit Meeting: Fulfilling the Promise of Navigation: Improving Competencies in the Changing Landscape of Cancer Care.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MEDSCAPE,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Looking Into the Future: HER2-Directed Therapies in Advanced Gastric and Colorectal Cancer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$309,865.00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MEDSCAPE,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Live Symposium at WCLC and Enduring Program:  Expanding the Therapeutic Landscape of Advanced NSCLC: Targeting HER2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$318,865.00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MEDSCAPE,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Expanding the Landscape of HER2 and HER3 Targeted Therapy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CARE INC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CancerCare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Connect Education Workshop and Booklet on Rare Sarcomas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UNIVERSAL COMMUNICATIONS NETWORK INC. DBA NEW TANG DYNASTY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Chinese Community  Gastric Cancer Awareness and Education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545155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UNIVERSAL COMMUNICATIONS NETWORK INC. DBA NEW TANG DYNASTY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Ethnic Chinese Blood Cancer AML Patient Education Campaign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87161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UNIVERSAL COMMUNICATIONS NETWORK INC. DBA NEW TANG DYNASTY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Tenosynovial Giant Cell Tumors patient education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47654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187384353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134932"/>
              </p:ext>
            </p:extLst>
          </p:nvPr>
        </p:nvGraphicFramePr>
        <p:xfrm>
          <a:off x="457200" y="1181100"/>
          <a:ext cx="8229600" cy="4681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CARE INC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CancerCare Connect Education Workshop on Metastatic Breast Cancer and Connect Booklet on the San Antonio Breast Cancer Symposium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CARE INC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CancerCare Connect Education Workshop and Booklet on Metastatic Gastric Cancer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 CARE INC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CancerCare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Connect Education Workshop Series on Breast Cancer with Updates from the 2019 San Antonio Breast Cancer Symposium (SABCS)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WORLDWIDE BREAST CANCER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Precision Medicine: App for Breast Health and Early Detection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EMPOWERMENT NETWORK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Sherpa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EMPOWERMENT NETWORK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AML Empowered! A comprehensive program for AML patients and care partners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EMPOWERMENT NETWORK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 Trial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Mythbusters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Sarcoma Research Advocacy Training Seminar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RUTGERS, THE STATE UNIV OF NJ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2019-2020 MA Fellowship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$110,144.00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86918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UMA Education Inc, dba Global Education Group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Tenosynovial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Giant Cell Tumor: New Systemic Treatment Options to Address Unmet Needs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$300,000.00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897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388716138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55474"/>
              </p:ext>
            </p:extLst>
          </p:nvPr>
        </p:nvGraphicFramePr>
        <p:xfrm>
          <a:off x="457200" y="1181100"/>
          <a:ext cx="8229600" cy="4817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Clinical Care Options,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lLC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Tethered Education® Method: Connecting clinicians to the latest science to improve clinical decisions that matter most to patients with HER2+ breast cancer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Physicians' Education Resource, LLC 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3rd Annual Live Medical Crossfire Hematologic Malignancies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Harvard Medical School Office of Global and Continuing Education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Breast Cancer:  New Horizons, Current Controversies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American Association for Cancer Research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Twelfth AACR Conference on The Science of Cancer Health Disparities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Prova Education, Inc.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Advances in the Management of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Tenosynovial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Giant Cell Tumor (TGCT)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$90,000.00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Med-IQ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 New Era in TGCT Treatment: The Impact of Novel Therapies on Shared Decision Making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$145,502.00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Prova Education, Inc.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Advances in the Management of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Tenosynovial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Giant Cell Tumor (TGCT)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$269,500.00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Mayo Clinic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6th Annual Metastatic Breast Cancer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Annenberg Center for Health Sciences at Eisenhower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Improving Outcomes in HER2+ Breast Cancer: Analysis and Application of Evolving Data and Best Practices - A CE-Certified Satellite Symposium During JADPRO Live 2019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86918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Projects In Knowledge, Inc.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Breast Cancer @Point of Care: A Focus on HER2-Positive Breast Cancer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$125,000.00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897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185949811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CME and Non-CME Grants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158555"/>
              </p:ext>
            </p:extLst>
          </p:nvPr>
        </p:nvGraphicFramePr>
        <p:xfrm>
          <a:off x="457200" y="1181100"/>
          <a:ext cx="8229600" cy="4995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Medscape,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Minimal Residual Disease Assessment (MRD) in Community Practice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Physicians' Education Resource,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37th Annual CFS: Chemotherapy Foundation Symposium:  Innovative Cancer Therapy for Tomorrow®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AcademicCME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ASCO 2019: Incorporating Innovative Pharmaceuticals to Achieve Optimal Outcomes in Patients with Breast Cancer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 Education,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Exploring the Potent Novel Therapeutic Approaches on the Horizon for Refractory HER2+ Metastatic Breast Cancer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$99,800.00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Cedars-Sinai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8TH ANNUAL NEW THERAPEUTICS IN ONCOLOGY: THE ROAD TO PERSONALIZED MEDICINE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5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NACCME,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(Oncology Clinical Pathways Congress 2019) Constructing a Standard of Care: Challenges in Pathways Development for Advanced Breast Cancer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7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Medscape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Expanding the Landscape of HER2 and HER3 Targeted Therapy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$370,000.00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Learning Institute 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Putting Rare Connective Tissue Tumors on Notice: 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MasterClass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Multidisciplinary Approaches &amp; New Science 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Tenosynovial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Giant Cell Tumors (150205829)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$350,130.00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Medscape,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European Oncology Nursing Society (EONS) 2019 – Live Symposium and Enduring Program: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$351,530.00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869188"/>
                  </a:ext>
                </a:extLst>
              </a:tr>
              <a:tr h="346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Medscape, LLC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European Pathology Congress 2019 – Live Symposium and Enduring Program:  Assessing HER2: Expert Insights and GuidanceAssessing HER2: Expert Insights and Guidance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$333,165.00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8977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14307080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SI Presentation Template">
  <a:themeElements>
    <a:clrScheme name="Daiichi - v2">
      <a:dk1>
        <a:srgbClr val="4D4F53"/>
      </a:dk1>
      <a:lt1>
        <a:srgbClr val="FFFFFF"/>
      </a:lt1>
      <a:dk2>
        <a:srgbClr val="B6B8BB"/>
      </a:dk2>
      <a:lt2>
        <a:srgbClr val="FFE900"/>
      </a:lt2>
      <a:accent1>
        <a:srgbClr val="023F88"/>
      </a:accent1>
      <a:accent2>
        <a:srgbClr val="00B4ED"/>
      </a:accent2>
      <a:accent3>
        <a:srgbClr val="00A656"/>
      </a:accent3>
      <a:accent4>
        <a:srgbClr val="89BA17"/>
      </a:accent4>
      <a:accent5>
        <a:srgbClr val="7030A0"/>
      </a:accent5>
      <a:accent6>
        <a:srgbClr val="FF6600"/>
      </a:accent6>
      <a:hlink>
        <a:srgbClr val="00B4ED"/>
      </a:hlink>
      <a:folHlink>
        <a:srgbClr val="89BA17"/>
      </a:folHlink>
    </a:clrScheme>
    <a:fontScheme name="DSK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0" bIns="0" rtlCol="0" anchor="t" anchorCtr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881397436FD74C981712FDDD126D74" ma:contentTypeVersion="11" ma:contentTypeDescription="Create a new document." ma:contentTypeScope="" ma:versionID="3b6b57c2bbc18912dc4a12c2e733a0f8">
  <xsd:schema xmlns:xsd="http://www.w3.org/2001/XMLSchema" xmlns:xs="http://www.w3.org/2001/XMLSchema" xmlns:p="http://schemas.microsoft.com/office/2006/metadata/properties" xmlns:ns3="e7575822-b822-403c-93ae-e5d8bd38b57f" xmlns:ns4="8e885d20-3659-4ed2-9a2a-931e653509b0" targetNamespace="http://schemas.microsoft.com/office/2006/metadata/properties" ma:root="true" ma:fieldsID="9947e958656aa13b215f0294e9d406d5" ns3:_="" ns4:_="">
    <xsd:import namespace="e7575822-b822-403c-93ae-e5d8bd38b57f"/>
    <xsd:import namespace="8e885d20-3659-4ed2-9a2a-931e653509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575822-b822-403c-93ae-e5d8bd38b5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85d20-3659-4ed2-9a2a-931e653509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8B9CCF-21F7-485A-B0E2-9CED5AD5AF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575822-b822-403c-93ae-e5d8bd38b57f"/>
    <ds:schemaRef ds:uri="8e885d20-3659-4ed2-9a2a-931e653509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17345F-E291-470E-96B7-C22B3129B3E8}">
  <ds:schemaRefs>
    <ds:schemaRef ds:uri="8e885d20-3659-4ed2-9a2a-931e653509b0"/>
    <ds:schemaRef ds:uri="http://purl.org/dc/elements/1.1/"/>
    <ds:schemaRef ds:uri="http://schemas.microsoft.com/office/2006/metadata/properties"/>
    <ds:schemaRef ds:uri="e7575822-b822-403c-93ae-e5d8bd38b57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380304E-B2A7-4EBD-B000-7678091CE6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17217</TotalTime>
  <Words>3251</Words>
  <Application>Microsoft Office PowerPoint</Application>
  <PresentationFormat>On-screen Show (4:3)</PresentationFormat>
  <Paragraphs>597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DSI Presentation Template</vt:lpstr>
      <vt:lpstr>CME and Non-CME Grants – CY2019</vt:lpstr>
      <vt:lpstr>CME and Non-CME Grants – CY2019</vt:lpstr>
      <vt:lpstr>CME and Non-CME Grants – CY2019</vt:lpstr>
      <vt:lpstr>CME and Non-CME Grants – CY2019</vt:lpstr>
      <vt:lpstr>CME and Non-CME Grants – CY2019</vt:lpstr>
      <vt:lpstr>CME and Non-CME Grants – CY2019</vt:lpstr>
      <vt:lpstr>CME and Non-CME Grants – CY2019</vt:lpstr>
      <vt:lpstr>CME and Non-CME Grants – CY2019</vt:lpstr>
      <vt:lpstr>CME and Non-CME Grants – CY2019</vt:lpstr>
      <vt:lpstr>CME and Non-CME Grants – CY2019</vt:lpstr>
      <vt:lpstr>CME and Non-CME Grants – CY2019</vt:lpstr>
      <vt:lpstr>CME and Non-CME Grants – CY2019</vt:lpstr>
      <vt:lpstr>CME and Non-CME Grants – CY2019</vt:lpstr>
      <vt:lpstr>CME and Non-CME Grants – CY2019</vt:lpstr>
      <vt:lpstr>CME and Non-CME Grants – CY2019</vt:lpstr>
      <vt:lpstr>CME and Non-CME Grants – CY2019</vt:lpstr>
    </vt:vector>
  </TitlesOfParts>
  <Company>Daiichi Sankyo,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Post Marketing Commitments</dc:title>
  <dc:creator>La Vallee, Daniel</dc:creator>
  <cp:lastModifiedBy>Wozniak, Jon</cp:lastModifiedBy>
  <cp:revision>152</cp:revision>
  <cp:lastPrinted>2016-03-31T19:14:30Z</cp:lastPrinted>
  <dcterms:created xsi:type="dcterms:W3CDTF">2015-02-15T18:33:57Z</dcterms:created>
  <dcterms:modified xsi:type="dcterms:W3CDTF">2019-12-20T19:12:01Z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0x01010014881397436FD74C981712FDDD126D74</vt:lpwstr>
  </property>
</Properties>
</file>